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688" r:id="rId3"/>
    <p:sldMasterId id="2147483691" r:id="rId4"/>
    <p:sldMasterId id="2147483694" r:id="rId5"/>
    <p:sldMasterId id="2147483697" r:id="rId6"/>
  </p:sldMasterIdLst>
  <p:notesMasterIdLst>
    <p:notesMasterId r:id="rId16"/>
  </p:notesMasterIdLst>
  <p:sldIdLst>
    <p:sldId id="256" r:id="rId7"/>
    <p:sldId id="263" r:id="rId8"/>
    <p:sldId id="260" r:id="rId9"/>
    <p:sldId id="264" r:id="rId10"/>
    <p:sldId id="257" r:id="rId11"/>
    <p:sldId id="258" r:id="rId12"/>
    <p:sldId id="266" r:id="rId13"/>
    <p:sldId id="262" r:id="rId14"/>
    <p:sldId id="265" r:id="rId1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047"/>
    <a:srgbClr val="D1B270"/>
    <a:srgbClr val="1766FF"/>
    <a:srgbClr val="C6C400"/>
    <a:srgbClr val="E87000"/>
    <a:srgbClr val="E3220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712" autoAdjust="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75162-5503-4BCE-AE6B-1C02AF0C1003}" type="datetimeFigureOut">
              <a:rPr lang="nb-NO" smtClean="0"/>
              <a:t>14.10.2019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41861-2E2A-4319-B79E-CF00901AEC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84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41861-2E2A-4319-B79E-CF00901AEC7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95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638D-521B-460A-AC0E-E52E81C9C348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335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B0C0D-0CAA-466D-902D-BEA837214CD7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157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99D9-AC50-4414-83EB-558D10B80F02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727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1201F-2F5D-4DC7-85BC-BFC110C98A64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4847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44EA-23BC-47EB-AAEB-AAA21F37832C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5926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F774-5999-45B1-B98D-CB5DA5D254DB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58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5654-C8FA-4284-A0F7-1C75810B57C4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694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D63B-104C-437F-9824-05EAAB1584EF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05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C6D8-D4C6-4C5D-A755-C406DB29001C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678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B7BE-45A6-4D2B-A6E8-A79EE3877122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02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59877" y="1122363"/>
            <a:ext cx="9308123" cy="2387600"/>
          </a:xfrm>
          <a:prstGeom prst="rect">
            <a:avLst/>
          </a:prstGeom>
        </p:spPr>
        <p:txBody>
          <a:bodyPr anchor="b"/>
          <a:lstStyle>
            <a:lvl1pPr algn="ctr"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40 FET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59877" y="3602038"/>
            <a:ext cx="930812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ARIAL 24 – fontstørrelse kan variere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2070-22BD-4A31-B154-0E19176146AE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98625" y="11611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423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314674" y="990839"/>
            <a:ext cx="10057563" cy="1325563"/>
          </a:xfrm>
          <a:prstGeom prst="rect">
            <a:avLst/>
          </a:prstGeom>
        </p:spPr>
        <p:txBody>
          <a:bodyPr/>
          <a:lstStyle>
            <a:lvl1pPr>
              <a:defRPr lang="nb-NO" b="1" dirty="0">
                <a:latin typeface="+mj-lt"/>
              </a:defRPr>
            </a:lvl1pPr>
          </a:lstStyle>
          <a:p>
            <a:r>
              <a:rPr lang="nb-NO" dirty="0"/>
              <a:t>ARIAL – 40 Fet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14674" y="2349333"/>
            <a:ext cx="10039126" cy="3856627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ARIAL 24 – Fontstørrelse kan variere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578F-BE00-4393-9372-E75968303785}" type="datetime1">
              <a:rPr lang="nb-NO" smtClean="0"/>
              <a:t>14.10.2019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C6EA77-D12C-46BB-B07A-8BBC5E69F34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711325" y="147704"/>
            <a:ext cx="5268913" cy="36331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800" b="1" kern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VIGNETTEKST – ARIAL 18 FET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883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56A4A-CB49-4B5E-8030-236EF24C1CD3}" type="datetime1">
              <a:rPr lang="nb-NO" smtClean="0"/>
              <a:t>14.10.2019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2" name="Bilde 2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1" t="11001" r="12161" b="3293"/>
          <a:stretch/>
        </p:blipFill>
        <p:spPr>
          <a:xfrm>
            <a:off x="-21265" y="-9331"/>
            <a:ext cx="1127052" cy="3736841"/>
          </a:xfrm>
          <a:prstGeom prst="rect">
            <a:avLst/>
          </a:prstGeom>
          <a:solidFill>
            <a:srgbClr val="9D0047"/>
          </a:solidFill>
        </p:spPr>
      </p:pic>
      <p:pic>
        <p:nvPicPr>
          <p:cNvPr id="23" name="Bilde 2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701" b="3293"/>
          <a:stretch/>
        </p:blipFill>
        <p:spPr>
          <a:xfrm>
            <a:off x="-2828" y="2792836"/>
            <a:ext cx="1108613" cy="40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B1965-0B91-455F-836E-AD5FF86038FB}" type="datetime1">
              <a:rPr lang="nb-NO" smtClean="0"/>
              <a:t>14.10.2019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3411" r="11400" b="3256"/>
          <a:stretch/>
        </p:blipFill>
        <p:spPr>
          <a:xfrm>
            <a:off x="-2827" y="-38529"/>
            <a:ext cx="1107727" cy="4032343"/>
          </a:xfrm>
          <a:prstGeom prst="rect">
            <a:avLst/>
          </a:prstGeom>
          <a:solidFill>
            <a:srgbClr val="E87000"/>
          </a:solidFill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8825" r="11481" b="3256"/>
          <a:stretch/>
        </p:blipFill>
        <p:spPr>
          <a:xfrm>
            <a:off x="0" y="3062177"/>
            <a:ext cx="1105211" cy="3798426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255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3D1B-BFCE-4654-906A-D1D92ADBFF0E}" type="datetime1">
              <a:rPr lang="nb-NO" smtClean="0"/>
              <a:t>14.10.2019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3780" r="11965" b="3138"/>
          <a:stretch/>
        </p:blipFill>
        <p:spPr>
          <a:xfrm>
            <a:off x="0" y="2721950"/>
            <a:ext cx="1095153" cy="4136065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9" t="3780" r="12299" b="24993"/>
          <a:stretch/>
        </p:blipFill>
        <p:spPr>
          <a:xfrm>
            <a:off x="3538" y="3547"/>
            <a:ext cx="1091616" cy="3164957"/>
          </a:xfrm>
          <a:prstGeom prst="rect">
            <a:avLst/>
          </a:prstGeom>
        </p:spPr>
      </p:pic>
      <p:sp>
        <p:nvSpPr>
          <p:cNvPr id="17" name="Rektangel 16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293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CE99E-1A5D-43EC-A192-295044EA8D01}" type="datetime1">
              <a:rPr lang="nb-NO" smtClean="0"/>
              <a:t>14.10.2019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14211" r="11851" b="3410"/>
          <a:stretch/>
        </p:blipFill>
        <p:spPr>
          <a:xfrm>
            <a:off x="0" y="-7"/>
            <a:ext cx="1119875" cy="366247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4" t="3759" r="11851" b="3410"/>
          <a:stretch/>
        </p:blipFill>
        <p:spPr>
          <a:xfrm>
            <a:off x="0" y="2734257"/>
            <a:ext cx="1119875" cy="4127143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47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46768-3D25-43DA-B44E-314A3196586A}" type="datetime1">
              <a:rPr lang="nb-NO" smtClean="0"/>
              <a:t>14.10.2019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11978" r="11773" b="3264"/>
          <a:stretch/>
        </p:blipFill>
        <p:spPr>
          <a:xfrm>
            <a:off x="0" y="0"/>
            <a:ext cx="1109102" cy="3658738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3674" r="11773" b="3265"/>
          <a:stretch/>
        </p:blipFill>
        <p:spPr>
          <a:xfrm>
            <a:off x="1443" y="2782768"/>
            <a:ext cx="1109102" cy="4078631"/>
          </a:xfrm>
          <a:prstGeom prst="rect">
            <a:avLst/>
          </a:prstGeom>
        </p:spPr>
      </p:pic>
      <p:sp>
        <p:nvSpPr>
          <p:cNvPr id="17" name="Rektangel 16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074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05784" y="6356350"/>
            <a:ext cx="24756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B071C-EAFB-4BB7-A364-F5FB4A805CC0}" type="datetime1">
              <a:rPr lang="nb-NO" smtClean="0"/>
              <a:t>14.10.2019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2456" r="13336"/>
          <a:stretch/>
        </p:blipFill>
        <p:spPr>
          <a:xfrm>
            <a:off x="-7350" y="-32084"/>
            <a:ext cx="1059974" cy="3978444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r="13146"/>
          <a:stretch/>
        </p:blipFill>
        <p:spPr>
          <a:xfrm>
            <a:off x="-9963" y="2779369"/>
            <a:ext cx="1062586" cy="4078631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>
          <a:xfrm>
            <a:off x="4290025" y="485021"/>
            <a:ext cx="891327" cy="141946"/>
          </a:xfrm>
          <a:prstGeom prst="rect">
            <a:avLst/>
          </a:prstGeom>
          <a:solidFill>
            <a:srgbClr val="E32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/>
          <p:cNvSpPr/>
          <p:nvPr userDrawn="1"/>
        </p:nvSpPr>
        <p:spPr>
          <a:xfrm>
            <a:off x="3442408" y="485021"/>
            <a:ext cx="891327" cy="141946"/>
          </a:xfrm>
          <a:prstGeom prst="rect">
            <a:avLst/>
          </a:prstGeom>
          <a:solidFill>
            <a:srgbClr val="C6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/>
          <p:cNvSpPr/>
          <p:nvPr userDrawn="1"/>
        </p:nvSpPr>
        <p:spPr>
          <a:xfrm>
            <a:off x="5181352" y="485021"/>
            <a:ext cx="891327" cy="326430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/>
          <p:cNvSpPr/>
          <p:nvPr userDrawn="1"/>
        </p:nvSpPr>
        <p:spPr>
          <a:xfrm>
            <a:off x="6072864" y="485021"/>
            <a:ext cx="891327" cy="141946"/>
          </a:xfrm>
          <a:prstGeom prst="rect">
            <a:avLst/>
          </a:prstGeom>
          <a:solidFill>
            <a:srgbClr val="9D0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/>
          <p:cNvSpPr/>
          <p:nvPr userDrawn="1"/>
        </p:nvSpPr>
        <p:spPr>
          <a:xfrm>
            <a:off x="1692892" y="487221"/>
            <a:ext cx="891327" cy="141946"/>
          </a:xfrm>
          <a:prstGeom prst="rect">
            <a:avLst/>
          </a:prstGeom>
          <a:solidFill>
            <a:srgbClr val="E8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ktangel 23"/>
          <p:cNvSpPr/>
          <p:nvPr userDrawn="1"/>
        </p:nvSpPr>
        <p:spPr>
          <a:xfrm>
            <a:off x="2587548" y="487221"/>
            <a:ext cx="891327" cy="141946"/>
          </a:xfrm>
          <a:prstGeom prst="rect">
            <a:avLst/>
          </a:prstGeom>
          <a:solidFill>
            <a:srgbClr val="17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314674" y="109958"/>
            <a:ext cx="387954" cy="518315"/>
          </a:xfrm>
          <a:prstGeom prst="rect">
            <a:avLst/>
          </a:prstGeom>
          <a:solidFill>
            <a:srgbClr val="D1B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301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turskoleradet.no/" TargetMode="External"/><Relationship Id="rId2" Type="http://schemas.openxmlformats.org/officeDocument/2006/relationships/hyperlink" Target="http://www.lederskapas.no/images/Brosjyre%20Ledelse%20av%20prosesser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merete.wilhelmsen@kulturskoleradet.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650" y="6483289"/>
            <a:ext cx="2077804" cy="262417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Ledelse av prosesser (LAP) – </a:t>
            </a:r>
            <a:r>
              <a:rPr lang="nb-NO" sz="1800" dirty="0"/>
              <a:t>Lederutvikling for offentlig sektor</a:t>
            </a:r>
            <a:br>
              <a:rPr lang="nb-NO" sz="3200" dirty="0"/>
            </a:br>
            <a:br>
              <a:rPr lang="nb-NO" sz="3200" dirty="0"/>
            </a:br>
            <a:r>
              <a:rPr lang="nb-NO" sz="3200" dirty="0"/>
              <a:t>– Et samarbeid med Høgskolen i Innlandet (INN) og Lederskap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1314674" y="2316401"/>
            <a:ext cx="4887343" cy="479825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Rammeavtale inngått januar 2019.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sz="8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038600" y="6372265"/>
            <a:ext cx="4114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Ledelse av prosesser (LAP)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9CF0ED6-7D2E-4351-94AC-7C5BA0ECD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792" y="2970185"/>
            <a:ext cx="3634453" cy="26054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Plassholder for innhold 5">
            <a:extLst>
              <a:ext uri="{FF2B5EF4-FFF2-40B4-BE49-F238E27FC236}">
                <a16:creationId xmlns:a16="http://schemas.microsoft.com/office/drawing/2014/main" id="{062758EE-69BC-4F84-A692-DB25078DC731}"/>
              </a:ext>
            </a:extLst>
          </p:cNvPr>
          <p:cNvSpPr txBox="1">
            <a:spLocks/>
          </p:cNvSpPr>
          <p:nvPr/>
        </p:nvSpPr>
        <p:spPr>
          <a:xfrm>
            <a:off x="7801791" y="5591543"/>
            <a:ext cx="3634453" cy="7233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i="1" dirty="0"/>
              <a:t>Øystein Ballo, INN / Lederskap, Merete Wilhelmsen, Kjell Dahl, INN / Lederskap.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9084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8" y="822960"/>
            <a:ext cx="7355498" cy="5349240"/>
          </a:xfrm>
        </p:spPr>
        <p:txBody>
          <a:bodyPr/>
          <a:lstStyle/>
          <a:p>
            <a:pPr algn="l"/>
            <a:endParaRPr lang="nb-NO" b="1" dirty="0"/>
          </a:p>
          <a:p>
            <a:pPr algn="l"/>
            <a:r>
              <a:rPr lang="nb-NO" b="1" dirty="0"/>
              <a:t>Hensikt: </a:t>
            </a:r>
            <a:r>
              <a:rPr lang="nb-NO" dirty="0"/>
              <a:t>Å tilrettelegge for kompetanseutvikling for</a:t>
            </a:r>
          </a:p>
          <a:p>
            <a:pPr algn="l"/>
            <a:r>
              <a:rPr lang="nb-NO" dirty="0"/>
              <a:t>ledere ved kommunale kulturskoler i hele landet.</a:t>
            </a:r>
          </a:p>
          <a:p>
            <a:pPr algn="l"/>
            <a:endParaRPr lang="nb-NO" dirty="0"/>
          </a:p>
          <a:p>
            <a:pPr algn="l"/>
            <a:r>
              <a:rPr lang="nb-NO" dirty="0"/>
              <a:t>LAP har per i dag to moduler: LAP 1 og LAP 2. </a:t>
            </a:r>
          </a:p>
          <a:p>
            <a:pPr algn="l"/>
            <a:endParaRPr lang="nb-NO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Det er 30 studiepoeng på masternivå i hver modul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En kan delta både </a:t>
            </a:r>
            <a:r>
              <a:rPr lang="nb-NO" i="1" dirty="0"/>
              <a:t>med</a:t>
            </a:r>
            <a:r>
              <a:rPr lang="nb-NO" dirty="0"/>
              <a:t> eller </a:t>
            </a:r>
            <a:r>
              <a:rPr lang="nb-NO" i="1" dirty="0"/>
              <a:t>uten</a:t>
            </a:r>
            <a:r>
              <a:rPr lang="nb-NO" dirty="0"/>
              <a:t> eksamen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Hver modul går over to semester</a:t>
            </a:r>
          </a:p>
          <a:p>
            <a:pPr algn="l"/>
            <a:endParaRPr lang="nb-NO" dirty="0"/>
          </a:p>
          <a:p>
            <a:pPr algn="l"/>
            <a:r>
              <a:rPr lang="nb-NO" dirty="0"/>
              <a:t>LAP 1 og LAP 2 kan innpasses i master</a:t>
            </a:r>
          </a:p>
          <a:p>
            <a:pPr algn="l"/>
            <a:r>
              <a:rPr lang="nb-NO" dirty="0"/>
              <a:t>i offentlig ledelse og styring ved INN.</a:t>
            </a:r>
          </a:p>
          <a:p>
            <a:pPr algn="l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009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7" y="1170432"/>
            <a:ext cx="10112986" cy="5185918"/>
          </a:xfrm>
        </p:spPr>
        <p:txBody>
          <a:bodyPr/>
          <a:lstStyle/>
          <a:p>
            <a:pPr algn="l"/>
            <a:r>
              <a:rPr lang="nb-NO" b="1" dirty="0"/>
              <a:t>Studietilbud rettet mot ledere i offentlig sektor som</a:t>
            </a:r>
          </a:p>
          <a:p>
            <a:pPr algn="l"/>
            <a:endParaRPr lang="nb-NO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i organisering og innhold tar utgangspunkt i deltakernes utfordringer i egen arbeidsorganisasjon og forfølger dette gjennom hele studieløpet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vektlegger at organisasjonenes oppgave er styrende for lederutøvelse, og at dette må baseres på innsikt og trening i å håndtere ulike prosesser i arbeidsorganisasjonen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vektlegger varierte, sammensatte og undersøkende arbeidsformer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gir deltakerne muligheter til trening og utforsking av egen lederrolle</a:t>
            </a:r>
          </a:p>
          <a:p>
            <a:pPr algn="l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98625" y="116114"/>
            <a:ext cx="6092063" cy="363311"/>
          </a:xfrm>
        </p:spPr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830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609F513-BF2A-4B28-B507-72887AD39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27" y="972443"/>
            <a:ext cx="9098574" cy="48908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2726" y="5928185"/>
            <a:ext cx="6850673" cy="363311"/>
          </a:xfrm>
        </p:spPr>
        <p:txBody>
          <a:bodyPr/>
          <a:lstStyle/>
          <a:p>
            <a:pPr algn="l"/>
            <a:r>
              <a:rPr lang="nb-NO" sz="1600" i="1" dirty="0"/>
              <a:t>Fra LAP Møre og Romsdal, med Øystein Ballo.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2049" y="203193"/>
            <a:ext cx="5268913" cy="363311"/>
          </a:xfrm>
        </p:spPr>
        <p:txBody>
          <a:bodyPr/>
          <a:lstStyle/>
          <a:p>
            <a:r>
              <a:rPr lang="nb-NO" dirty="0"/>
              <a:t>Ledelse av prosesser (LAP) </a:t>
            </a:r>
          </a:p>
        </p:txBody>
      </p:sp>
    </p:spTree>
    <p:extLst>
      <p:ext uri="{BB962C8B-B14F-4D97-AF65-F5344CB8AC3E}">
        <p14:creationId xmlns:p14="http://schemas.microsoft.com/office/powerpoint/2010/main" val="31301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7" y="1170432"/>
            <a:ext cx="9308123" cy="4773168"/>
          </a:xfrm>
        </p:spPr>
        <p:txBody>
          <a:bodyPr/>
          <a:lstStyle/>
          <a:p>
            <a:pPr algn="l"/>
            <a:r>
              <a:rPr lang="nb-NO" b="1" dirty="0"/>
              <a:t>Framdrift</a:t>
            </a:r>
          </a:p>
          <a:p>
            <a:pPr algn="l"/>
            <a:r>
              <a:rPr lang="nb-NO" dirty="0"/>
              <a:t>LAP 1	Rogaland		oppstart oktober 2019</a:t>
            </a:r>
          </a:p>
          <a:p>
            <a:pPr algn="l"/>
            <a:r>
              <a:rPr lang="nb-NO" dirty="0"/>
              <a:t>LAP 1 Gardermoen		oppstart november 2019</a:t>
            </a:r>
          </a:p>
          <a:p>
            <a:pPr algn="l"/>
            <a:r>
              <a:rPr lang="nb-NO" dirty="0"/>
              <a:t>LAP 1	Alta			oppstart april 2020</a:t>
            </a:r>
          </a:p>
          <a:p>
            <a:pPr algn="l"/>
            <a:r>
              <a:rPr lang="nb-NO" dirty="0"/>
              <a:t>LAP 1 </a:t>
            </a:r>
            <a:r>
              <a:rPr lang="nb-NO" dirty="0" err="1"/>
              <a:t>Vestland</a:t>
            </a:r>
            <a:r>
              <a:rPr lang="nb-NO" dirty="0"/>
              <a:t>		oppstart september 2020</a:t>
            </a:r>
          </a:p>
          <a:p>
            <a:pPr algn="l"/>
            <a:r>
              <a:rPr lang="nb-NO" dirty="0"/>
              <a:t>LAP 1 og 2 Trøndelag	oppstart september 2020</a:t>
            </a:r>
          </a:p>
          <a:p>
            <a:pPr algn="l"/>
            <a:endParaRPr lang="nb-NO" dirty="0"/>
          </a:p>
          <a:p>
            <a:pPr algn="l"/>
            <a:r>
              <a:rPr lang="nb-NO" b="1" dirty="0"/>
              <a:t>Under planlegging for oppstart våren 2021/høsten 2021</a:t>
            </a:r>
          </a:p>
          <a:p>
            <a:pPr algn="l"/>
            <a:r>
              <a:rPr lang="nb-NO" dirty="0"/>
              <a:t>LAP 1 Nordland </a:t>
            </a:r>
          </a:p>
          <a:p>
            <a:pPr algn="l"/>
            <a:r>
              <a:rPr lang="nb-NO" dirty="0"/>
              <a:t>LAP 1 Innlandet</a:t>
            </a:r>
          </a:p>
          <a:p>
            <a:pPr algn="l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– Alta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125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6" y="795528"/>
            <a:ext cx="9784373" cy="5303520"/>
          </a:xfrm>
        </p:spPr>
        <p:txBody>
          <a:bodyPr/>
          <a:lstStyle/>
          <a:p>
            <a:pPr algn="l"/>
            <a:r>
              <a:rPr lang="nb-NO" b="1" dirty="0"/>
              <a:t>Studiets innhold</a:t>
            </a:r>
          </a:p>
          <a:p>
            <a:pPr algn="l"/>
            <a:endParaRPr lang="nb-NO" b="1" dirty="0"/>
          </a:p>
          <a:p>
            <a:pPr algn="l"/>
            <a:r>
              <a:rPr lang="nb-NO" dirty="0"/>
              <a:t>Studiet består av ett emne á 30 studiepoeng. Innholdet er organisert rundt følgende hovedtemaer:</a:t>
            </a:r>
          </a:p>
          <a:p>
            <a:pPr marL="457200" indent="-457200" algn="l">
              <a:buAutoNum type="arabicParenR"/>
            </a:pPr>
            <a:r>
              <a:rPr lang="nb-NO" dirty="0"/>
              <a:t>Grunnleggende organisasjonsforståelse</a:t>
            </a:r>
          </a:p>
          <a:p>
            <a:pPr marL="457200" indent="-457200" algn="l">
              <a:buAutoNum type="arabicParenR"/>
            </a:pPr>
            <a:r>
              <a:rPr lang="nb-NO" dirty="0"/>
              <a:t>Ledelse av arbeidsprosesser</a:t>
            </a:r>
          </a:p>
          <a:p>
            <a:pPr marL="457200" indent="-457200" algn="l">
              <a:buAutoNum type="arabicParenR"/>
            </a:pPr>
            <a:r>
              <a:rPr lang="nb-NO" dirty="0"/>
              <a:t>Underliggende prosesser – spenning – motstand</a:t>
            </a:r>
          </a:p>
          <a:p>
            <a:pPr marL="457200" indent="-457200" algn="l">
              <a:buAutoNum type="arabicParenR"/>
            </a:pPr>
            <a:r>
              <a:rPr lang="nb-NO" dirty="0"/>
              <a:t>Egen rolle og identitet</a:t>
            </a:r>
          </a:p>
          <a:p>
            <a:pPr algn="l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8666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6" y="795528"/>
            <a:ext cx="9784373" cy="5303520"/>
          </a:xfrm>
        </p:spPr>
        <p:txBody>
          <a:bodyPr/>
          <a:lstStyle/>
          <a:p>
            <a:pPr algn="l"/>
            <a:r>
              <a:rPr lang="nb-NO" b="1" dirty="0"/>
              <a:t>Målgruppe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Ledere og mellomledere i kulturskolen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Potensielle ledere ønskes også velkommen</a:t>
            </a:r>
          </a:p>
          <a:p>
            <a:pPr algn="l"/>
            <a:endParaRPr lang="nb-NO" b="1" dirty="0"/>
          </a:p>
          <a:p>
            <a:pPr algn="l"/>
            <a:r>
              <a:rPr lang="nb-NO" b="1" dirty="0"/>
              <a:t>Opptakskrav</a:t>
            </a:r>
            <a:endParaRPr lang="nb-NO" dirty="0"/>
          </a:p>
          <a:p>
            <a:pPr algn="l"/>
            <a:r>
              <a:rPr lang="nb-NO" dirty="0"/>
              <a:t>1) Kvalifikasjonskrav for eksamen er treårig høyere utdanning (180 studiepoeng)</a:t>
            </a:r>
          </a:p>
          <a:p>
            <a:pPr algn="l"/>
            <a:r>
              <a:rPr lang="nb-NO" dirty="0"/>
              <a:t>2) Søkere med ett eller to års høyere utdanning samt minst fem års arbeidserfaring, kan vurderes individuelt</a:t>
            </a:r>
          </a:p>
          <a:p>
            <a:pPr algn="l"/>
            <a:r>
              <a:rPr lang="nb-NO" dirty="0"/>
              <a:t>3) For søkere med utdanning fra utlandet, foreligger det også krav om norsk- og engelskkunnskaper</a:t>
            </a:r>
          </a:p>
          <a:p>
            <a:pPr algn="l"/>
            <a:r>
              <a:rPr lang="nb-NO" i="1" dirty="0"/>
              <a:t>Merk: Deltakere som ikke fyller opptakskravene og/eller ikke ønsker å ta eksamen, får kursbevis for gjennomført lederutviklingsprogram</a:t>
            </a:r>
          </a:p>
          <a:p>
            <a:pPr algn="l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954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7" y="822960"/>
            <a:ext cx="4883761" cy="5349240"/>
          </a:xfrm>
        </p:spPr>
        <p:txBody>
          <a:bodyPr/>
          <a:lstStyle/>
          <a:p>
            <a:pPr algn="l"/>
            <a:r>
              <a:rPr lang="nb-NO" b="1" dirty="0"/>
              <a:t>Økonomi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OU-midler fra KS og utviklingsmidler fra Norsk kulturskoleråd samt egenandel.</a:t>
            </a:r>
            <a:endParaRPr lang="nb-NO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Norsk kulturskoleråd søker for selve studiet </a:t>
            </a:r>
            <a:r>
              <a:rPr lang="nb-NO" i="1" dirty="0"/>
              <a:t>(honorar til forelesere, reise og opphold) </a:t>
            </a:r>
            <a:r>
              <a:rPr lang="nb-NO" dirty="0"/>
              <a:t>og dekker utgifter ifølge kontrakt med Høgskolen i Innlandet.</a:t>
            </a:r>
            <a:endParaRPr lang="nb-NO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Norsk kulturskoleråd søker også på vegne av studentene/ kommunene, etter anmodning fra KS, og får tilsagn på 10 000 kr per student.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E0E456C-9F94-4479-BC33-EAD3A6CDF5B0}"/>
              </a:ext>
            </a:extLst>
          </p:cNvPr>
          <p:cNvSpPr txBox="1"/>
          <p:nvPr/>
        </p:nvSpPr>
        <p:spPr>
          <a:xfrm>
            <a:off x="6967538" y="1185704"/>
            <a:ext cx="50625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Student/kommune må bidra med en egenandel på 7500 kr per semester, som dekker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Studieavgift (deler av denne)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Semesteravgift til HINN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Hotell-, </a:t>
            </a:r>
            <a:r>
              <a:rPr lang="nb-NO" sz="2400" dirty="0" err="1"/>
              <a:t>dagpakke</a:t>
            </a:r>
            <a:r>
              <a:rPr lang="nb-NO" sz="2400" dirty="0"/>
              <a:t>- og middagsutgifter for alle samlingene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Egenandelen dekker ikke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Reise tur-retur samlingene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Eventuelle tilknytningsdøgn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Eventuelle vikarutgifter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nb-NO" sz="2400" dirty="0"/>
              <a:t>Eksamensavgift</a:t>
            </a:r>
          </a:p>
        </p:txBody>
      </p:sp>
    </p:spTree>
    <p:extLst>
      <p:ext uri="{BB962C8B-B14F-4D97-AF65-F5344CB8AC3E}">
        <p14:creationId xmlns:p14="http://schemas.microsoft.com/office/powerpoint/2010/main" val="4119183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B5A2B8B-8029-469F-9A2D-46E88CC60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877" y="822960"/>
            <a:ext cx="9951251" cy="5349240"/>
          </a:xfrm>
        </p:spPr>
        <p:txBody>
          <a:bodyPr/>
          <a:lstStyle/>
          <a:p>
            <a:pPr algn="l"/>
            <a:endParaRPr lang="nb-NO" dirty="0"/>
          </a:p>
          <a:p>
            <a:pPr algn="l"/>
            <a:r>
              <a:rPr lang="nb-NO" b="1" dirty="0"/>
              <a:t>Se også: </a:t>
            </a:r>
            <a:r>
              <a:rPr lang="nb-NO" dirty="0">
                <a:hlinkClick r:id="rId2"/>
              </a:rPr>
              <a:t>Brosjyre om Ledelse av prosesser</a:t>
            </a:r>
            <a:r>
              <a:rPr lang="nb-NO" dirty="0"/>
              <a:t>.</a:t>
            </a:r>
          </a:p>
          <a:p>
            <a:pPr algn="l"/>
            <a:endParaRPr lang="nb-NO" dirty="0"/>
          </a:p>
          <a:p>
            <a:pPr algn="l"/>
            <a:r>
              <a:rPr lang="nb-NO" b="1" dirty="0"/>
              <a:t>Påmeldinger </a:t>
            </a:r>
            <a:r>
              <a:rPr lang="nb-NO" dirty="0"/>
              <a:t>via nettstedet </a:t>
            </a:r>
            <a:r>
              <a:rPr lang="nb-NO" dirty="0">
                <a:hlinkClick r:id="rId3"/>
              </a:rPr>
              <a:t>kulturskoleradet.no</a:t>
            </a:r>
            <a:r>
              <a:rPr lang="nb-NO" dirty="0"/>
              <a:t>.</a:t>
            </a:r>
          </a:p>
          <a:p>
            <a:pPr algn="l"/>
            <a:endParaRPr lang="nb-NO" dirty="0"/>
          </a:p>
          <a:p>
            <a:pPr algn="l"/>
            <a:r>
              <a:rPr lang="nb-NO" dirty="0"/>
              <a:t>Spørsmål:</a:t>
            </a:r>
          </a:p>
          <a:p>
            <a:pPr algn="l"/>
            <a:r>
              <a:rPr lang="nb-NO" dirty="0">
                <a:hlinkClick r:id="rId4"/>
              </a:rPr>
              <a:t>merete.wilhelmsen@kulturskoleradet.no</a:t>
            </a:r>
            <a:endParaRPr lang="nb-NO" dirty="0"/>
          </a:p>
          <a:p>
            <a:pPr algn="l"/>
            <a:endParaRPr lang="nb-NO" b="1" dirty="0">
              <a:solidFill>
                <a:srgbClr val="FF0000"/>
              </a:solidFill>
            </a:endParaRPr>
          </a:p>
          <a:p>
            <a:endParaRPr lang="nb-NO" b="1" dirty="0"/>
          </a:p>
          <a:p>
            <a:r>
              <a:rPr lang="nb-NO" sz="3200" b="1" i="1" dirty="0">
                <a:latin typeface="Bradley Hand ITC" panose="03070402050302030203" pitchFamily="66" charset="0"/>
              </a:rPr>
              <a:t>Velkommen som LAP-student!</a:t>
            </a:r>
          </a:p>
          <a:p>
            <a:pPr algn="l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0F78F10-853D-4E6B-B25F-9D391DAC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z="1400" i="1" dirty="0"/>
              <a:t>Ledelse av prosesser (LAP)</a:t>
            </a:r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EB9027-7F01-41BD-991E-AB795185DB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Ledelse av prosesser (LAP)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78706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m bunntekst" id="{BEAAFD06-2723-49F9-8298-D11F068BF7A0}" vid="{B851B232-E78D-4B93-A559-F7A38ED5FA1A}"/>
    </a:ext>
  </a:extLst>
</a:theme>
</file>

<file path=ppt/theme/theme2.xml><?xml version="1.0" encoding="utf-8"?>
<a:theme xmlns:a="http://schemas.openxmlformats.org/drawingml/2006/main" name="7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m bunntekst" id="{BEAAFD06-2723-49F9-8298-D11F068BF7A0}" vid="{8F79EA11-5044-4F24-8271-77FF8BE1FAA5}"/>
    </a:ext>
  </a:extLst>
</a:theme>
</file>

<file path=ppt/theme/theme3.xml><?xml version="1.0" encoding="utf-8"?>
<a:theme xmlns:a="http://schemas.openxmlformats.org/drawingml/2006/main" name="8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m bunntekst" id="{BEAAFD06-2723-49F9-8298-D11F068BF7A0}" vid="{2F95E93C-E563-4B1B-88E2-36F0D3DD27C9}"/>
    </a:ext>
  </a:extLst>
</a:theme>
</file>

<file path=ppt/theme/theme4.xml><?xml version="1.0" encoding="utf-8"?>
<a:theme xmlns:a="http://schemas.openxmlformats.org/drawingml/2006/main" name="9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m bunntekst" id="{BEAAFD06-2723-49F9-8298-D11F068BF7A0}" vid="{3AEC72BD-9299-400B-AB52-793C9D4BE243}"/>
    </a:ext>
  </a:extLst>
</a:theme>
</file>

<file path=ppt/theme/theme5.xml><?xml version="1.0" encoding="utf-8"?>
<a:theme xmlns:a="http://schemas.openxmlformats.org/drawingml/2006/main" name="10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m bunntekst" id="{BEAAFD06-2723-49F9-8298-D11F068BF7A0}" vid="{80ED81FE-6356-41A4-8CF2-6F0D9B7A1433}"/>
    </a:ext>
  </a:extLst>
</a:theme>
</file>

<file path=ppt/theme/theme6.xml><?xml version="1.0" encoding="utf-8"?>
<a:theme xmlns:a="http://schemas.openxmlformats.org/drawingml/2006/main" name="1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sk kulturskoleråd - MAL - PP m bunntekst" id="{BEAAFD06-2723-49F9-8298-D11F068BF7A0}" vid="{B861267B-E5EE-4F91-9A16-FABDB2FDB534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kulturskoleråd - MAL - PP m bunntekst</Template>
  <TotalTime>261</TotalTime>
  <Words>545</Words>
  <Application>Microsoft Office PowerPoint</Application>
  <PresentationFormat>Widescreen</PresentationFormat>
  <Paragraphs>93</Paragraphs>
  <Slides>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9</vt:i4>
      </vt:variant>
    </vt:vector>
  </HeadingPairs>
  <TitlesOfParts>
    <vt:vector size="20" baseType="lpstr">
      <vt:lpstr>Arial</vt:lpstr>
      <vt:lpstr>Bradley Hand ITC</vt:lpstr>
      <vt:lpstr>Calibri</vt:lpstr>
      <vt:lpstr>Courier New</vt:lpstr>
      <vt:lpstr>Wingdings</vt:lpstr>
      <vt:lpstr>1_Office-tema</vt:lpstr>
      <vt:lpstr>7_Office-tema</vt:lpstr>
      <vt:lpstr>8_Office-tema</vt:lpstr>
      <vt:lpstr>9_Office-tema</vt:lpstr>
      <vt:lpstr>10_Office-tema</vt:lpstr>
      <vt:lpstr>11_Office-tema</vt:lpstr>
      <vt:lpstr>Ledelse av prosesser (LAP) – Lederutvikling for offentlig sektor  – Et samarbeid med Høgskolen i Innlandet (INN) og Lederskap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samarbeid med Høgskolen i Innlandet</dc:title>
  <dc:creator>Merete Wilhelmsen</dc:creator>
  <cp:lastModifiedBy>Merete Wilhelmsen</cp:lastModifiedBy>
  <cp:revision>54</cp:revision>
  <dcterms:created xsi:type="dcterms:W3CDTF">2019-09-19T06:58:54Z</dcterms:created>
  <dcterms:modified xsi:type="dcterms:W3CDTF">2019-10-14T12:41:33Z</dcterms:modified>
</cp:coreProperties>
</file>